
<file path=[Content_Types].xml><?xml version="1.0" encoding="utf-8"?>
<Types xmlns="http://schemas.openxmlformats.org/package/2006/content-types">
  <Default Extension="emf" ContentType="image/x-em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4" r:id="rId4"/>
    <p:sldId id="266" r:id="rId5"/>
    <p:sldId id="263" r:id="rId6"/>
    <p:sldId id="262" r:id="rId7"/>
    <p:sldId id="261" r:id="rId8"/>
    <p:sldId id="260" r:id="rId9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 varScale="1">
        <p:scale>
          <a:sx n="45" d="100"/>
          <a:sy n="45" d="100"/>
        </p:scale>
        <p:origin x="21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23" Type="http://customschemas.google.com/relationships/presentationmetadata" Target="metadata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7" Type="http://schemas.openxmlformats.org/officeDocument/2006/relationships/tableStyles" Target="tableStyle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3C5DB403-DD88-0161-C124-1F8103CEA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32F07FF9-247D-B31E-872C-CECA2BACE6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DE869BF9-2F80-BB46-16AB-39A01D8016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DFA6907C-CDC2-DF15-7373-141D115B231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3843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65F2871D-F91C-AAD7-AA77-04C453A4B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1C17BF9B-FE4F-76A7-EAA5-4E1CDFB443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946D33B7-1505-91C6-CD82-19864547B8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4B9CF536-7174-872D-9694-16701BD7425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769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23C1D679-800C-6ED1-C229-5DA4B05BB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3DA86220-C87A-26F4-1F70-A6AA275180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4E865498-8F11-B001-C975-E0CFD7337B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208FDA92-1248-E200-3719-2B3897D58A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8121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95566100-1417-2DD7-31AE-D97185047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268D32C0-75C1-0BA2-3A12-D78894CA27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7EA32C19-0CC4-11A3-FA2B-0E3DDCFC2A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AEB80075-DD63-D21F-7451-870C0F2108B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4628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F2A005ED-BABD-D9A1-80E6-54BA133A9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F01A6E9E-79FD-7357-4030-64CC8554B1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6BAAB515-C224-D5DB-F1F9-C0BC679348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B025DC00-7BDC-F287-77DD-3A5135E9C2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0617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varvara-laz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uronetmem.org/" TargetMode="External"/><Relationship Id="rId5" Type="http://schemas.openxmlformats.org/officeDocument/2006/relationships/hyperlink" Target="https://www.han.nl/onderzoek/lectoraten/lectoraat-digitale-transformatie-in-de-revalidatiezorg/" TargetMode="Externa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2991/artres.k.201209.048" TargetMode="External"/><Relationship Id="rId3" Type="http://schemas.openxmlformats.org/officeDocument/2006/relationships/hyperlink" Target="https://bio.msu.ru/" TargetMode="External"/><Relationship Id="rId7" Type="http://schemas.openxmlformats.org/officeDocument/2006/relationships/hyperlink" Target="https://doi.org/10.3389/fphys.2022.89586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abmgmu.ru/en/main-page/" TargetMode="External"/><Relationship Id="rId5" Type="http://schemas.openxmlformats.org/officeDocument/2006/relationships/hyperlink" Target="https://lomonosov-msu.ru/eng/event/7000/" TargetMode="External"/><Relationship Id="rId10" Type="http://schemas.openxmlformats.org/officeDocument/2006/relationships/hyperlink" Target="https://lomonosov-msu.ru/archive/Lomonosov_2021/data/section_2_21890.htm" TargetMode="External"/><Relationship Id="rId4" Type="http://schemas.openxmlformats.org/officeDocument/2006/relationships/hyperlink" Target="https://arterynew.wpenginepowered.com/wp-content/uploads/2020/10/Artery-20-ProgrammeBook-of-Abstracts-4.pdf" TargetMode="External"/><Relationship Id="rId9" Type="http://schemas.openxmlformats.org/officeDocument/2006/relationships/hyperlink" Target="https://www.elibrary.ru/item.asp?id=4272163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omonosov-msu.ru/archive/Lomonosov_2019/data/section_2_16089.ht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geert.frederix@han.nl" TargetMode="External"/><Relationship Id="rId5" Type="http://schemas.openxmlformats.org/officeDocument/2006/relationships/hyperlink" Target="mailto:anastasiashvetsova92@gmail.com" TargetMode="External"/><Relationship Id="rId4" Type="http://schemas.openxmlformats.org/officeDocument/2006/relationships/hyperlink" Target="mailto:arie.kim@nyspi.columbia.edu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/>
        </p:nvSpPr>
        <p:spPr>
          <a:xfrm flipH="1">
            <a:off x="218390" y="1433062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I am a curious and dedicated graduate with a Master’s degree in Medical Biology, driven by a passion for advancing healthcare through science. My experience spans both fundamental research and clinical trial development. With a solid biomedical background and a keen interest in sharing knowledge, I am motivated to learn new research methods and to grow within the academic field.</a:t>
            </a:r>
            <a:endParaRPr lang="en-GB" sz="900" dirty="0"/>
          </a:p>
        </p:txBody>
      </p:sp>
      <p:sp>
        <p:nvSpPr>
          <p:cNvPr id="5" name="Google Shape;89;p1">
            <a:extLst>
              <a:ext uri="{FF2B5EF4-FFF2-40B4-BE49-F238E27FC236}">
                <a16:creationId xmlns:a16="http://schemas.microsoft.com/office/drawing/2014/main" id="{0BD03FB0-4A1D-D7D5-01BB-AEADB4ABCA4A}"/>
              </a:ext>
            </a:extLst>
          </p:cNvPr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5C84CC"/>
          </a:solidFill>
          <a:ln w="12700" cap="flat" cmpd="sng">
            <a:solidFill>
              <a:srgbClr val="5C84C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0;p1">
            <a:extLst>
              <a:ext uri="{FF2B5EF4-FFF2-40B4-BE49-F238E27FC236}">
                <a16:creationId xmlns:a16="http://schemas.microsoft.com/office/drawing/2014/main" id="{B94408BC-52D9-B736-2E21-AB96CC483594}"/>
              </a:ext>
            </a:extLst>
          </p:cNvPr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chemeClr val="accent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91;p1">
            <a:extLst>
              <a:ext uri="{FF2B5EF4-FFF2-40B4-BE49-F238E27FC236}">
                <a16:creationId xmlns:a16="http://schemas.microsoft.com/office/drawing/2014/main" id="{4EAD510D-7604-ED13-C00F-19462015C8E7}"/>
              </a:ext>
            </a:extLst>
          </p:cNvPr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" name="Google Shape;104;p1">
            <a:extLst>
              <a:ext uri="{FF2B5EF4-FFF2-40B4-BE49-F238E27FC236}">
                <a16:creationId xmlns:a16="http://schemas.microsoft.com/office/drawing/2014/main" id="{19DC5544-C937-D63A-C139-0592DB322E3F}"/>
              </a:ext>
            </a:extLst>
          </p:cNvPr>
          <p:cNvSpPr txBox="1"/>
          <p:nvPr/>
        </p:nvSpPr>
        <p:spPr>
          <a:xfrm>
            <a:off x="2370287" y="1204899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" name="Google Shape;92;p1">
            <a:extLst>
              <a:ext uri="{FF2B5EF4-FFF2-40B4-BE49-F238E27FC236}">
                <a16:creationId xmlns:a16="http://schemas.microsoft.com/office/drawing/2014/main" id="{C70E40F6-7E27-96D0-C155-C639B38A4725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10" name="Google Shape;107;p1">
            <a:extLst>
              <a:ext uri="{FF2B5EF4-FFF2-40B4-BE49-F238E27FC236}">
                <a16:creationId xmlns:a16="http://schemas.microsoft.com/office/drawing/2014/main" id="{A00B0F51-0A34-9064-3FFD-20D7F2741BB6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chemeClr val="accent1">
                  <a:lumMod val="75000"/>
                </a:schemeClr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1" name="Picture 10" descr="A person standing outside in a park&#10;&#10;AI-generated content may be incorrect.">
            <a:extLst>
              <a:ext uri="{FF2B5EF4-FFF2-40B4-BE49-F238E27FC236}">
                <a16:creationId xmlns:a16="http://schemas.microsoft.com/office/drawing/2014/main" id="{986B80BC-1363-6868-3B4A-7C031387D2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54" t="364" r="21754" b="43556"/>
          <a:stretch>
            <a:fillRect/>
          </a:stretch>
        </p:blipFill>
        <p:spPr>
          <a:xfrm>
            <a:off x="329989" y="48285"/>
            <a:ext cx="1054680" cy="1054680"/>
          </a:xfrm>
          <a:prstGeom prst="ellipse">
            <a:avLst/>
          </a:prstGeom>
          <a:ln>
            <a:solidFill>
              <a:schemeClr val="bg1"/>
            </a:solidFill>
          </a:ln>
        </p:spPr>
      </p:pic>
      <p:sp>
        <p:nvSpPr>
          <p:cNvPr id="12" name="Google Shape;96;p1">
            <a:extLst>
              <a:ext uri="{FF2B5EF4-FFF2-40B4-BE49-F238E27FC236}">
                <a16:creationId xmlns:a16="http://schemas.microsoft.com/office/drawing/2014/main" id="{856DECBE-243E-91AE-CFC9-186849437858}"/>
              </a:ext>
            </a:extLst>
          </p:cNvPr>
          <p:cNvSpPr txBox="1"/>
          <p:nvPr/>
        </p:nvSpPr>
        <p:spPr>
          <a:xfrm>
            <a:off x="2935187" y="6382435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DD5ABE79-F838-1767-EB3E-96602663FC8F}"/>
              </a:ext>
            </a:extLst>
          </p:cNvPr>
          <p:cNvSpPr txBox="1"/>
          <p:nvPr/>
        </p:nvSpPr>
        <p:spPr>
          <a:xfrm>
            <a:off x="2826587" y="2272310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97;p1">
            <a:extLst>
              <a:ext uri="{FF2B5EF4-FFF2-40B4-BE49-F238E27FC236}">
                <a16:creationId xmlns:a16="http://schemas.microsoft.com/office/drawing/2014/main" id="{89B9A208-5ED5-9EE1-1416-26D7B176CF40}"/>
              </a:ext>
            </a:extLst>
          </p:cNvPr>
          <p:cNvSpPr txBox="1"/>
          <p:nvPr/>
        </p:nvSpPr>
        <p:spPr>
          <a:xfrm flipH="1">
            <a:off x="1557827" y="6627414"/>
            <a:ext cx="6001848" cy="399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Part-time staff while searching for a life sciences position</a:t>
            </a: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latin typeface="Verdana"/>
                <a:ea typeface="Verdana"/>
                <a:cs typeface="Verdana"/>
                <a:sym typeface="Verdana"/>
              </a:rPr>
              <a:t>Renato’s Pizzeria – Nijmegen, The Netherlands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Providing customer service</a:t>
            </a:r>
            <a:endParaRPr lang="en-GB"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Selling the restaurant’s menu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lang="en-US" sz="6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>
              <a:lnSpc>
                <a:spcPct val="115000"/>
              </a:lnSpc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in elderly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peripheral arterial disease (PAD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 patients in the Netherlands</a:t>
            </a:r>
            <a:endParaRPr lang="en-GB" sz="900" dirty="0">
              <a:ea typeface="Verdana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lang="en-GB" sz="6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 using two-photon microscopy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(GCaMP6 transgenic mice, handling &amp; feeding, craniotomy)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Google Shape;98;p1">
            <a:extLst>
              <a:ext uri="{FF2B5EF4-FFF2-40B4-BE49-F238E27FC236}">
                <a16:creationId xmlns:a16="http://schemas.microsoft.com/office/drawing/2014/main" id="{5D67FA4B-D662-F401-D920-69DEAF5FFA33}"/>
              </a:ext>
            </a:extLst>
          </p:cNvPr>
          <p:cNvSpPr txBox="1"/>
          <p:nvPr/>
        </p:nvSpPr>
        <p:spPr>
          <a:xfrm flipH="1">
            <a:off x="101082" y="6639585"/>
            <a:ext cx="1387799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10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/2024 – current</a:t>
            </a:r>
            <a:endParaRPr sz="900" dirty="0"/>
          </a:p>
        </p:txBody>
      </p:sp>
      <p:sp>
        <p:nvSpPr>
          <p:cNvPr id="16" name="Google Shape;103;p1">
            <a:extLst>
              <a:ext uri="{FF2B5EF4-FFF2-40B4-BE49-F238E27FC236}">
                <a16:creationId xmlns:a16="http://schemas.microsoft.com/office/drawing/2014/main" id="{C25344E1-4673-5338-E5C5-61845CCC8CD4}"/>
              </a:ext>
            </a:extLst>
          </p:cNvPr>
          <p:cNvSpPr txBox="1"/>
          <p:nvPr/>
        </p:nvSpPr>
        <p:spPr>
          <a:xfrm flipH="1">
            <a:off x="101116" y="9203315"/>
            <a:ext cx="1387765" cy="212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b="1" dirty="0"/>
          </a:p>
        </p:txBody>
      </p:sp>
      <p:sp>
        <p:nvSpPr>
          <p:cNvPr id="17" name="Google Shape;98;p1">
            <a:extLst>
              <a:ext uri="{FF2B5EF4-FFF2-40B4-BE49-F238E27FC236}">
                <a16:creationId xmlns:a16="http://schemas.microsoft.com/office/drawing/2014/main" id="{8CFB3880-AE5B-DB1C-E26D-AD0E45D8B888}"/>
              </a:ext>
            </a:extLst>
          </p:cNvPr>
          <p:cNvSpPr txBox="1"/>
          <p:nvPr/>
        </p:nvSpPr>
        <p:spPr>
          <a:xfrm flipH="1">
            <a:off x="101081" y="7568231"/>
            <a:ext cx="1431771" cy="212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b="1" dirty="0"/>
          </a:p>
        </p:txBody>
      </p:sp>
      <p:sp>
        <p:nvSpPr>
          <p:cNvPr id="21" name="Google Shape;99;p1">
            <a:extLst>
              <a:ext uri="{FF2B5EF4-FFF2-40B4-BE49-F238E27FC236}">
                <a16:creationId xmlns:a16="http://schemas.microsoft.com/office/drawing/2014/main" id="{061C1230-48DE-7C5C-D8E3-F3646A0A81A7}"/>
              </a:ext>
            </a:extLst>
          </p:cNvPr>
          <p:cNvSpPr txBox="1"/>
          <p:nvPr/>
        </p:nvSpPr>
        <p:spPr>
          <a:xfrm flipH="1">
            <a:off x="1436023" y="2499797"/>
            <a:ext cx="6123651" cy="3831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result: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Molecular and Cellular Neurobiology, Molecular Therapy, Trends in Stem Cell Biology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GPA result: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8.00/10.00</a:t>
            </a:r>
            <a:endParaRPr lang="en-US" sz="1000" b="1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sz="6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result: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4.83/5.00</a:t>
            </a:r>
          </a:p>
          <a:p>
            <a:pPr marL="215900" lvl="0" indent="-215900">
              <a:lnSpc>
                <a:spcPct val="120000"/>
              </a:lnSpc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Biochemistry, Immunology, Genetics, 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Microbiology, 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Embryology</a:t>
            </a:r>
            <a:endParaRPr lang="en-GB"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Skills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qPCR, RT-PCR, gel electrophoresis, wire myography, western blotting, ELISA,HPLC, microscopy, cell culture, immunohistochemistry, intracellular recording (microelectrodes, patch clamp), behaviour tests (open field test, elevated plus maze, light-dark box test)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GPA result: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5.00/5.00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" name="Google Shape;101;p1">
            <a:extLst>
              <a:ext uri="{FF2B5EF4-FFF2-40B4-BE49-F238E27FC236}">
                <a16:creationId xmlns:a16="http://schemas.microsoft.com/office/drawing/2014/main" id="{22FE2F75-6768-6DD9-E75D-88A0068EBA08}"/>
              </a:ext>
            </a:extLst>
          </p:cNvPr>
          <p:cNvSpPr txBox="1"/>
          <p:nvPr/>
        </p:nvSpPr>
        <p:spPr>
          <a:xfrm flipH="1">
            <a:off x="59550" y="2499802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102;p1">
            <a:extLst>
              <a:ext uri="{FF2B5EF4-FFF2-40B4-BE49-F238E27FC236}">
                <a16:creationId xmlns:a16="http://schemas.microsoft.com/office/drawing/2014/main" id="{880F7227-E130-437C-F5AA-CCCF03FB2681}"/>
              </a:ext>
            </a:extLst>
          </p:cNvPr>
          <p:cNvSpPr txBox="1"/>
          <p:nvPr/>
        </p:nvSpPr>
        <p:spPr>
          <a:xfrm flipH="1">
            <a:off x="59565" y="4160042"/>
            <a:ext cx="1456696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105;p1">
            <a:extLst>
              <a:ext uri="{FF2B5EF4-FFF2-40B4-BE49-F238E27FC236}">
                <a16:creationId xmlns:a16="http://schemas.microsoft.com/office/drawing/2014/main" id="{515780B0-ADCC-FA0E-F635-C3EDAAD9295A}"/>
              </a:ext>
            </a:extLst>
          </p:cNvPr>
          <p:cNvSpPr txBox="1"/>
          <p:nvPr/>
        </p:nvSpPr>
        <p:spPr>
          <a:xfrm flipH="1">
            <a:off x="7175658" y="10448783"/>
            <a:ext cx="452963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1/3</a:t>
            </a:r>
            <a:endParaRPr lang="en-GB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1;p2">
            <a:extLst>
              <a:ext uri="{FF2B5EF4-FFF2-40B4-BE49-F238E27FC236}">
                <a16:creationId xmlns:a16="http://schemas.microsoft.com/office/drawing/2014/main" id="{727028DD-390A-00DF-22B0-8B8B414A632C}"/>
              </a:ext>
            </a:extLst>
          </p:cNvPr>
          <p:cNvSpPr txBox="1"/>
          <p:nvPr/>
        </p:nvSpPr>
        <p:spPr>
          <a:xfrm flipH="1">
            <a:off x="1412967" y="2061691"/>
            <a:ext cx="6139949" cy="2107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experiments</a:t>
            </a:r>
            <a:r>
              <a:rPr lang="hu-H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(wire myography technique, rat coronary and renal arteries) </a:t>
            </a:r>
          </a:p>
          <a:p>
            <a:pPr marL="215900" lvl="0" indent="-215900" algn="l" rtl="0">
              <a:lnSpc>
                <a:spcPct val="115000"/>
              </a:lnSpc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Molecular experiments (RNA extraction, reverse transcription, qPCR, western blotting)</a:t>
            </a:r>
          </a:p>
          <a:p>
            <a:pPr marL="215900" lvl="0" indent="-215900" algn="l" rtl="0">
              <a:lnSpc>
                <a:spcPct val="115000"/>
              </a:lnSpc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C</a:t>
            </a:r>
            <a:r>
              <a:rPr lang="hu-HU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ell and tissue c</a:t>
            </a:r>
            <a:r>
              <a:rPr lang="en-GB" sz="1000" dirty="0" err="1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ultur</a:t>
            </a:r>
            <a:r>
              <a:rPr lang="hu-HU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e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 experiments (cultivation of arteries in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 </a:t>
            </a:r>
            <a:r>
              <a:rPr lang="hu-HU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the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 presence of</a:t>
            </a:r>
            <a:r>
              <a:rPr lang="hu-HU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 m</a:t>
            </a:r>
            <a:r>
              <a:rPr lang="en-GB" sz="1000" dirty="0" err="1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ethoxamine</a:t>
            </a:r>
            <a:r>
              <a:rPr lang="hu-HU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,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 isoproterenol</a:t>
            </a:r>
            <a:r>
              <a:rPr lang="hu-HU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, and H2O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rats: housing, care, breeding)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virtual conference ARTERY20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23-24 October 2020, and at the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Conference “Lomonosov-2021”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12-23 April 2021</a:t>
            </a:r>
          </a:p>
        </p:txBody>
      </p:sp>
      <p:sp>
        <p:nvSpPr>
          <p:cNvPr id="8" name="Google Shape;132;p2">
            <a:extLst>
              <a:ext uri="{FF2B5EF4-FFF2-40B4-BE49-F238E27FC236}">
                <a16:creationId xmlns:a16="http://schemas.microsoft.com/office/drawing/2014/main" id="{36456E7B-2D5A-34AF-ABED-BEF8379F9DD1}"/>
              </a:ext>
            </a:extLst>
          </p:cNvPr>
          <p:cNvSpPr txBox="1"/>
          <p:nvPr/>
        </p:nvSpPr>
        <p:spPr>
          <a:xfrm flipH="1">
            <a:off x="6759" y="2068270"/>
            <a:ext cx="1405411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" name="Google Shape;97;p1">
            <a:extLst>
              <a:ext uri="{FF2B5EF4-FFF2-40B4-BE49-F238E27FC236}">
                <a16:creationId xmlns:a16="http://schemas.microsoft.com/office/drawing/2014/main" id="{D65FAF56-AF87-7B68-0AAF-CFF5159522AD}"/>
              </a:ext>
            </a:extLst>
          </p:cNvPr>
          <p:cNvSpPr txBox="1"/>
          <p:nvPr/>
        </p:nvSpPr>
        <p:spPr>
          <a:xfrm flipH="1">
            <a:off x="1453760" y="42962"/>
            <a:ext cx="6141063" cy="201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</a:t>
            </a:r>
            <a:r>
              <a:rPr lang="hu-H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more than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hu-H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More than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30 user interviews (testing the readability of pharmaceuticals’ package leaflets)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Advising on the number &amp; design of (pre-)clinical studies for pharma clients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" name="Google Shape;106;p1">
            <a:extLst>
              <a:ext uri="{FF2B5EF4-FFF2-40B4-BE49-F238E27FC236}">
                <a16:creationId xmlns:a16="http://schemas.microsoft.com/office/drawing/2014/main" id="{9786180C-F9AC-FDE5-85DC-C590148BF79C}"/>
              </a:ext>
            </a:extLst>
          </p:cNvPr>
          <p:cNvSpPr txBox="1"/>
          <p:nvPr/>
        </p:nvSpPr>
        <p:spPr>
          <a:xfrm flipH="1">
            <a:off x="6759" y="178373"/>
            <a:ext cx="1387799" cy="212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21;p2">
            <a:extLst>
              <a:ext uri="{FF2B5EF4-FFF2-40B4-BE49-F238E27FC236}">
                <a16:creationId xmlns:a16="http://schemas.microsoft.com/office/drawing/2014/main" id="{54CBEFC5-B968-12B8-29C9-4EF6469A3CFB}"/>
              </a:ext>
            </a:extLst>
          </p:cNvPr>
          <p:cNvSpPr txBox="1"/>
          <p:nvPr/>
        </p:nvSpPr>
        <p:spPr>
          <a:xfrm>
            <a:off x="2152953" y="4407978"/>
            <a:ext cx="3253768" cy="227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SCIENTIFIC JOURNAL PUBLICATIONS</a:t>
            </a:r>
            <a:endParaRPr sz="1100" b="1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" name="Google Shape;128;p2">
            <a:extLst>
              <a:ext uri="{FF2B5EF4-FFF2-40B4-BE49-F238E27FC236}">
                <a16:creationId xmlns:a16="http://schemas.microsoft.com/office/drawing/2014/main" id="{2EEB0AAD-09B7-AF15-DC26-D54093DB4E58}"/>
              </a:ext>
            </a:extLst>
          </p:cNvPr>
          <p:cNvSpPr txBox="1"/>
          <p:nvPr/>
        </p:nvSpPr>
        <p:spPr>
          <a:xfrm>
            <a:off x="293988" y="4652971"/>
            <a:ext cx="6971697" cy="260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7"/>
              </a:rPr>
              <a:t>https://doi.org/10.3389/fphys.2022.895863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</a:pPr>
            <a:r>
              <a:rPr lang="nl-NL" sz="1000" dirty="0">
                <a:latin typeface="Verdana" panose="020B0604030504040204" pitchFamily="34" charset="0"/>
              </a:rPr>
              <a:t>2.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8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3.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9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" name="Google Shape;121;p2">
            <a:extLst>
              <a:ext uri="{FF2B5EF4-FFF2-40B4-BE49-F238E27FC236}">
                <a16:creationId xmlns:a16="http://schemas.microsoft.com/office/drawing/2014/main" id="{4291FD8E-7CB3-1650-5610-5EAE20C26E64}"/>
              </a:ext>
            </a:extLst>
          </p:cNvPr>
          <p:cNvSpPr txBox="1"/>
          <p:nvPr/>
        </p:nvSpPr>
        <p:spPr>
          <a:xfrm>
            <a:off x="1827978" y="7530904"/>
            <a:ext cx="3903718" cy="227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CONFERENCE PUBLICATIONS</a:t>
            </a:r>
            <a:endParaRPr sz="1100" b="1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128;p2">
            <a:extLst>
              <a:ext uri="{FF2B5EF4-FFF2-40B4-BE49-F238E27FC236}">
                <a16:creationId xmlns:a16="http://schemas.microsoft.com/office/drawing/2014/main" id="{34D3B163-E8DB-E1E0-CF83-5C91BE789102}"/>
              </a:ext>
            </a:extLst>
          </p:cNvPr>
          <p:cNvSpPr txBox="1"/>
          <p:nvPr/>
        </p:nvSpPr>
        <p:spPr>
          <a:xfrm>
            <a:off x="368416" y="7812516"/>
            <a:ext cx="6971697" cy="264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fontAlgn="base">
              <a:lnSpc>
                <a:spcPct val="130000"/>
              </a:lnSpc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en-GB" sz="1000" b="1" dirty="0">
                <a:latin typeface="Verdana" panose="020B0604030504040204" pitchFamily="34" charset="0"/>
              </a:rPr>
              <a:t>Lazarenko V. S.</a:t>
            </a:r>
            <a:r>
              <a:rPr lang="en-GB" sz="1000" dirty="0">
                <a:latin typeface="Verdana" panose="020B0604030504040204" pitchFamily="34" charset="0"/>
              </a:rPr>
              <a:t>, Shvetsova A. A. (2021). Removal 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of the endothelium leads to augmented contractile responses in rat renal interlobar arteries under alkaline conditions [Abstract in Russian]. In I.A. </a:t>
            </a:r>
            <a:r>
              <a:rPr lang="en-GB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Aleshkovsky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A.V. </a:t>
            </a:r>
            <a:r>
              <a:rPr lang="en-GB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Andriyanov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E.A. Antipov &amp; E.I. </a:t>
            </a:r>
            <a:r>
              <a:rPr lang="en-GB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Zimakova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(Eds.), </a:t>
            </a:r>
            <a:r>
              <a:rPr lang="en-GB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Materials of the International Youth Scientific Forum </a:t>
            </a:r>
            <a:r>
              <a:rPr lang="en-GB" sz="1000" i="1" dirty="0">
                <a:latin typeface="Verdana" panose="020B0604030504040204" pitchFamily="34" charset="0"/>
              </a:rPr>
              <a:t>"LOMONOSOV-2021"</a:t>
            </a:r>
            <a:r>
              <a:rPr lang="en-GB" sz="1000" dirty="0">
                <a:latin typeface="Verdana" panose="020B0604030504040204" pitchFamily="34" charset="0"/>
              </a:rPr>
              <a:t>. 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MAKS Press, Moscow. 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hlinkClick r:id="rId10"/>
              </a:rPr>
              <a:t>https://lomonosov-msu.ru/archive/Lomonosov_2021/data/section_2_21890.htm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</a:p>
          <a:p>
            <a:pPr marR="71755" algn="just" fontAlgn="base">
              <a:lnSpc>
                <a:spcPct val="13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Tarasova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O.S.,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Selivanova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E.K.,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Borzykh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A.A.,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Kiryukhina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O.O.,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Shvetsova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A.A., </a:t>
            </a:r>
            <a:r>
              <a:rPr lang="nl-NL" sz="1000" b="1" dirty="0">
                <a:latin typeface="Verdana" panose="020B0604030504040204" pitchFamily="34" charset="0"/>
                <a:ea typeface="Verdana" panose="020B0604030504040204" pitchFamily="34" charset="0"/>
              </a:rPr>
              <a:t>Lazarenko V.S.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Makukha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Yu.A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.,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Bogotskoy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K.A.,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Ivanova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A.D.,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Voronina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Ya.A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.,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Kuzmin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V.S. (2021). 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Nitric oxide deficiency during prenatal development is accompanied by a change in the nervous regulation of the heart in postnatal ontogenesis [Abstract in Russian]</a:t>
            </a:r>
            <a:r>
              <a:rPr lang="ru-RU" sz="1000" dirty="0"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In R.I.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Sepiashvili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&amp; M.A.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Ostrovsky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(Eds.), 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VII Russian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Congress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 on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Physiology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, Biochemistry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and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Molecular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Biology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, X Russian Symposium "Proteins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and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Peptides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", VII Russian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Biochemical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Congress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, VII CIS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Congress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 on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Physiology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 (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Proceedings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Sochi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–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Dagomys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nl-NL" sz="1000" i="1" dirty="0" err="1">
                <a:latin typeface="Verdana" panose="020B0604030504040204" pitchFamily="34" charset="0"/>
                <a:ea typeface="Verdana" panose="020B0604030504040204" pitchFamily="34" charset="0"/>
              </a:rPr>
              <a:t>October</a:t>
            </a:r>
            <a:r>
              <a:rPr lang="nl-NL" sz="1000" i="1" dirty="0">
                <a:latin typeface="Verdana" panose="020B0604030504040204" pitchFamily="34" charset="0"/>
                <a:ea typeface="Verdana" panose="020B0604030504040204" pitchFamily="34" charset="0"/>
              </a:rPr>
              <a:t> 3-8, 2021), 1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: 90-91. </a:t>
            </a:r>
            <a:r>
              <a:rPr lang="nl-NL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Pero</a:t>
            </a:r>
            <a:r>
              <a:rPr lang="nl-NL" sz="1000" dirty="0">
                <a:latin typeface="Verdana" panose="020B0604030504040204" pitchFamily="34" charset="0"/>
                <a:ea typeface="Verdana" panose="020B0604030504040204" pitchFamily="34" charset="0"/>
              </a:rPr>
              <a:t> Publishing House, Moscow.</a:t>
            </a:r>
          </a:p>
        </p:txBody>
      </p:sp>
      <p:sp>
        <p:nvSpPr>
          <p:cNvPr id="18" name="Google Shape;105;p1">
            <a:extLst>
              <a:ext uri="{FF2B5EF4-FFF2-40B4-BE49-F238E27FC236}">
                <a16:creationId xmlns:a16="http://schemas.microsoft.com/office/drawing/2014/main" id="{3E33F3F2-7D72-B75A-4EF2-D83EF5DAF17C}"/>
              </a:ext>
            </a:extLst>
          </p:cNvPr>
          <p:cNvSpPr txBox="1"/>
          <p:nvPr/>
        </p:nvSpPr>
        <p:spPr>
          <a:xfrm flipH="1">
            <a:off x="7175658" y="10448783"/>
            <a:ext cx="452963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2/3</a:t>
            </a:r>
            <a:endParaRPr lang="en-GB" sz="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B033FADB-BB3E-7D17-7CD5-C17EE6C37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8;p2">
            <a:extLst>
              <a:ext uri="{FF2B5EF4-FFF2-40B4-BE49-F238E27FC236}">
                <a16:creationId xmlns:a16="http://schemas.microsoft.com/office/drawing/2014/main" id="{7F7BAD43-113B-0C91-2BAB-A3961EDBF31F}"/>
              </a:ext>
            </a:extLst>
          </p:cNvPr>
          <p:cNvSpPr txBox="1"/>
          <p:nvPr/>
        </p:nvSpPr>
        <p:spPr>
          <a:xfrm>
            <a:off x="293826" y="231970"/>
            <a:ext cx="6971697" cy="2046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fontAlgn="base">
              <a:lnSpc>
                <a:spcPct val="130000"/>
              </a:lnSpc>
            </a:pP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3. 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Shvetsova A.A., Selivanova E.K., </a:t>
            </a:r>
            <a:r>
              <a:rPr lang="en-GB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Gaynullina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D.K., </a:t>
            </a:r>
            <a:r>
              <a:rPr lang="en-GB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Kiryukhina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O.O., </a:t>
            </a:r>
            <a:r>
              <a:rPr lang="en-GB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Borzykh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A.A., </a:t>
            </a:r>
            <a:r>
              <a:rPr lang="en-GB" sz="1000" b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Lazarenko V.S.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Los Arcos Uvarova S., Schubert R., Tarasova O.S. (2020). An increase in the anticontractile effect of potassium channels in the arteries of 2-week-old offspring of female rats with experimental preeclampsia [Abstract in Russian]. Proceedings of </a:t>
            </a:r>
            <a:r>
              <a:rPr lang="en-GB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VII All-Russian School-Conference with International Participation on Physiology and Pathology of Blood Circulation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pp. 154-155. RA ILF, Moscow.</a:t>
            </a:r>
          </a:p>
          <a:p>
            <a:pPr marR="71755" algn="just" fontAlgn="base">
              <a:lnSpc>
                <a:spcPct val="130000"/>
              </a:lnSpc>
              <a:spcBef>
                <a:spcPts val="1200"/>
              </a:spcBef>
            </a:pP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4. </a:t>
            </a:r>
            <a:r>
              <a:rPr lang="en-GB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Lazarenko V.S.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GB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Sebentsova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E. A. (2019). Influence of DMSO on the physical and motor development in C57BL/6 mice [Abstract in Russian]. In I.A. </a:t>
            </a:r>
            <a:r>
              <a:rPr lang="en-GB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Aleshkovsky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A.V. </a:t>
            </a:r>
            <a:r>
              <a:rPr lang="en-GB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Andriyanov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&amp; E.A. Antipov (Eds.), </a:t>
            </a:r>
            <a:r>
              <a:rPr lang="en-GB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Materials of the International Youth Scientific Forum </a:t>
            </a:r>
            <a:r>
              <a:rPr lang="en-GB" sz="1000" i="1" dirty="0">
                <a:latin typeface="Verdana" panose="020B0604030504040204" pitchFamily="34" charset="0"/>
                <a:ea typeface="Verdana" panose="020B0604030504040204" pitchFamily="34" charset="0"/>
              </a:rPr>
              <a:t>"LOMONOSOV-2019".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MAKS Press, Moscow. 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https://lomonosov-msu.ru/archive/Lomonosov_2019/data/section_2_16089.htm</a:t>
            </a:r>
            <a:r>
              <a:rPr lang="en-GB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Google Shape;113;p2">
            <a:extLst>
              <a:ext uri="{FF2B5EF4-FFF2-40B4-BE49-F238E27FC236}">
                <a16:creationId xmlns:a16="http://schemas.microsoft.com/office/drawing/2014/main" id="{FB727530-D63A-7AAD-21BB-8B13C6D492C8}"/>
              </a:ext>
            </a:extLst>
          </p:cNvPr>
          <p:cNvSpPr txBox="1"/>
          <p:nvPr/>
        </p:nvSpPr>
        <p:spPr>
          <a:xfrm>
            <a:off x="2193834" y="3377243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14;p2">
            <a:extLst>
              <a:ext uri="{FF2B5EF4-FFF2-40B4-BE49-F238E27FC236}">
                <a16:creationId xmlns:a16="http://schemas.microsoft.com/office/drawing/2014/main" id="{802FD37F-3871-903C-7136-E61224253FAA}"/>
              </a:ext>
            </a:extLst>
          </p:cNvPr>
          <p:cNvSpPr txBox="1"/>
          <p:nvPr/>
        </p:nvSpPr>
        <p:spPr>
          <a:xfrm>
            <a:off x="2479284" y="446608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15;p2">
            <a:extLst>
              <a:ext uri="{FF2B5EF4-FFF2-40B4-BE49-F238E27FC236}">
                <a16:creationId xmlns:a16="http://schemas.microsoft.com/office/drawing/2014/main" id="{980F3459-B442-82C3-5561-D6DA83D8870F}"/>
              </a:ext>
            </a:extLst>
          </p:cNvPr>
          <p:cNvSpPr txBox="1"/>
          <p:nvPr/>
        </p:nvSpPr>
        <p:spPr>
          <a:xfrm>
            <a:off x="123305" y="4748187"/>
            <a:ext cx="7241258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Rotor-Gene Q Series,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" name="Google Shape;116;p2">
            <a:extLst>
              <a:ext uri="{FF2B5EF4-FFF2-40B4-BE49-F238E27FC236}">
                <a16:creationId xmlns:a16="http://schemas.microsoft.com/office/drawing/2014/main" id="{18AF5706-D62E-5DD4-C31E-1B07F838B25B}"/>
              </a:ext>
            </a:extLst>
          </p:cNvPr>
          <p:cNvSpPr txBox="1"/>
          <p:nvPr/>
        </p:nvSpPr>
        <p:spPr>
          <a:xfrm>
            <a:off x="2997491" y="5125853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" name="Google Shape;117;p2">
            <a:extLst>
              <a:ext uri="{FF2B5EF4-FFF2-40B4-BE49-F238E27FC236}">
                <a16:creationId xmlns:a16="http://schemas.microsoft.com/office/drawing/2014/main" id="{CE35C7D6-5A08-8BD4-5FCB-4DDF92553CA5}"/>
              </a:ext>
            </a:extLst>
          </p:cNvPr>
          <p:cNvSpPr txBox="1"/>
          <p:nvPr/>
        </p:nvSpPr>
        <p:spPr>
          <a:xfrm>
            <a:off x="263923" y="5454840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" name="Google Shape;118;p2">
            <a:extLst>
              <a:ext uri="{FF2B5EF4-FFF2-40B4-BE49-F238E27FC236}">
                <a16:creationId xmlns:a16="http://schemas.microsoft.com/office/drawing/2014/main" id="{CB27C31F-D60D-5982-F872-D689794D849E}"/>
              </a:ext>
            </a:extLst>
          </p:cNvPr>
          <p:cNvSpPr txBox="1"/>
          <p:nvPr/>
        </p:nvSpPr>
        <p:spPr>
          <a:xfrm>
            <a:off x="2499790" y="5939235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19;p2">
            <a:extLst>
              <a:ext uri="{FF2B5EF4-FFF2-40B4-BE49-F238E27FC236}">
                <a16:creationId xmlns:a16="http://schemas.microsoft.com/office/drawing/2014/main" id="{1D2BACE0-C02D-340E-3604-E3252BECC901}"/>
              </a:ext>
            </a:extLst>
          </p:cNvPr>
          <p:cNvSpPr txBox="1"/>
          <p:nvPr/>
        </p:nvSpPr>
        <p:spPr>
          <a:xfrm>
            <a:off x="1292777" y="3727602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120;p2">
            <a:extLst>
              <a:ext uri="{FF2B5EF4-FFF2-40B4-BE49-F238E27FC236}">
                <a16:creationId xmlns:a16="http://schemas.microsoft.com/office/drawing/2014/main" id="{8517BEB1-C300-AF06-9D4C-54C6375968B8}"/>
              </a:ext>
            </a:extLst>
          </p:cNvPr>
          <p:cNvSpPr txBox="1"/>
          <p:nvPr/>
        </p:nvSpPr>
        <p:spPr>
          <a:xfrm>
            <a:off x="1292777" y="6250554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124;p2">
            <a:extLst>
              <a:ext uri="{FF2B5EF4-FFF2-40B4-BE49-F238E27FC236}">
                <a16:creationId xmlns:a16="http://schemas.microsoft.com/office/drawing/2014/main" id="{688730EC-2ABE-251A-C9C8-CDB34F202390}"/>
              </a:ext>
            </a:extLst>
          </p:cNvPr>
          <p:cNvSpPr txBox="1"/>
          <p:nvPr/>
        </p:nvSpPr>
        <p:spPr>
          <a:xfrm>
            <a:off x="3179184" y="7215416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125;p2">
            <a:extLst>
              <a:ext uri="{FF2B5EF4-FFF2-40B4-BE49-F238E27FC236}">
                <a16:creationId xmlns:a16="http://schemas.microsoft.com/office/drawing/2014/main" id="{C2E8FAF1-C382-7C2B-9928-8DD67EC9F70C}"/>
              </a:ext>
            </a:extLst>
          </p:cNvPr>
          <p:cNvSpPr txBox="1"/>
          <p:nvPr/>
        </p:nvSpPr>
        <p:spPr>
          <a:xfrm>
            <a:off x="433569" y="7532222"/>
            <a:ext cx="5295300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Animals (horses &amp; dogs),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olleyball, reading, drawing, guitar playing, traveling</a:t>
            </a:r>
            <a:endParaRPr sz="1000" dirty="0"/>
          </a:p>
        </p:txBody>
      </p:sp>
      <p:sp>
        <p:nvSpPr>
          <p:cNvPr id="24" name="Google Shape;126;p2">
            <a:extLst>
              <a:ext uri="{FF2B5EF4-FFF2-40B4-BE49-F238E27FC236}">
                <a16:creationId xmlns:a16="http://schemas.microsoft.com/office/drawing/2014/main" id="{E0D74194-F948-4F67-0D90-90AD9928313D}"/>
              </a:ext>
            </a:extLst>
          </p:cNvPr>
          <p:cNvSpPr txBox="1"/>
          <p:nvPr/>
        </p:nvSpPr>
        <p:spPr>
          <a:xfrm>
            <a:off x="148122" y="3727602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127;p2">
            <a:extLst>
              <a:ext uri="{FF2B5EF4-FFF2-40B4-BE49-F238E27FC236}">
                <a16:creationId xmlns:a16="http://schemas.microsoft.com/office/drawing/2014/main" id="{2015255F-8D11-F012-6992-02C7CC27BF51}"/>
              </a:ext>
            </a:extLst>
          </p:cNvPr>
          <p:cNvSpPr txBox="1"/>
          <p:nvPr/>
        </p:nvSpPr>
        <p:spPr>
          <a:xfrm>
            <a:off x="90522" y="6250554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" name="Google Shape;113;p2">
            <a:extLst>
              <a:ext uri="{FF2B5EF4-FFF2-40B4-BE49-F238E27FC236}">
                <a16:creationId xmlns:a16="http://schemas.microsoft.com/office/drawing/2014/main" id="{C3A68D98-9B2C-DAF3-A926-4607D076C8AD}"/>
              </a:ext>
            </a:extLst>
          </p:cNvPr>
          <p:cNvSpPr txBox="1"/>
          <p:nvPr/>
        </p:nvSpPr>
        <p:spPr>
          <a:xfrm>
            <a:off x="2186591" y="2476838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120;p2">
            <a:extLst>
              <a:ext uri="{FF2B5EF4-FFF2-40B4-BE49-F238E27FC236}">
                <a16:creationId xmlns:a16="http://schemas.microsoft.com/office/drawing/2014/main" id="{6DFBAC31-8904-5548-AB5C-F5A33A1EFF63}"/>
              </a:ext>
            </a:extLst>
          </p:cNvPr>
          <p:cNvSpPr txBox="1"/>
          <p:nvPr/>
        </p:nvSpPr>
        <p:spPr>
          <a:xfrm>
            <a:off x="1292777" y="2742057"/>
            <a:ext cx="6146709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FELASA accredited course on Laboratory Animal Science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(EU function B) 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at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guidelines on Good Clinical Practice (GCP) at LABMGMU</a:t>
            </a:r>
            <a:endParaRPr sz="900" dirty="0"/>
          </a:p>
        </p:txBody>
      </p:sp>
      <p:sp>
        <p:nvSpPr>
          <p:cNvPr id="40" name="Google Shape;127;p2">
            <a:extLst>
              <a:ext uri="{FF2B5EF4-FFF2-40B4-BE49-F238E27FC236}">
                <a16:creationId xmlns:a16="http://schemas.microsoft.com/office/drawing/2014/main" id="{B6C38C6A-6706-61A3-A203-5BD2FD36647E}"/>
              </a:ext>
            </a:extLst>
          </p:cNvPr>
          <p:cNvSpPr txBox="1"/>
          <p:nvPr/>
        </p:nvSpPr>
        <p:spPr>
          <a:xfrm>
            <a:off x="280597" y="2742057"/>
            <a:ext cx="735725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" name="Google Shape;121;p2">
            <a:extLst>
              <a:ext uri="{FF2B5EF4-FFF2-40B4-BE49-F238E27FC236}">
                <a16:creationId xmlns:a16="http://schemas.microsoft.com/office/drawing/2014/main" id="{907A68AB-891F-448C-95FD-A30CBE048002}"/>
              </a:ext>
            </a:extLst>
          </p:cNvPr>
          <p:cNvSpPr txBox="1"/>
          <p:nvPr/>
        </p:nvSpPr>
        <p:spPr>
          <a:xfrm>
            <a:off x="2152953" y="8037431"/>
            <a:ext cx="3253768" cy="227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dirty="0">
                <a:solidFill>
                  <a:schemeClr val="accent1">
                    <a:lumMod val="75000"/>
                  </a:schemeClr>
                </a:solidFill>
                <a:latin typeface="Verdana"/>
                <a:ea typeface="Verdana"/>
                <a:cs typeface="Verdana"/>
                <a:sym typeface="Verdana"/>
              </a:rPr>
              <a:t>REFERENCES</a:t>
            </a:r>
            <a:endParaRPr lang="en-US" sz="1100" b="1" i="0" u="none" strike="noStrike" cap="none" dirty="0">
              <a:solidFill>
                <a:schemeClr val="accent1">
                  <a:lumMod val="75000"/>
                </a:schemeClr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2" name="Google Shape;125;p2">
            <a:extLst>
              <a:ext uri="{FF2B5EF4-FFF2-40B4-BE49-F238E27FC236}">
                <a16:creationId xmlns:a16="http://schemas.microsoft.com/office/drawing/2014/main" id="{B977F65D-57B9-6165-B8E2-A1EBD98A0BFE}"/>
              </a:ext>
            </a:extLst>
          </p:cNvPr>
          <p:cNvSpPr txBox="1"/>
          <p:nvPr/>
        </p:nvSpPr>
        <p:spPr>
          <a:xfrm>
            <a:off x="293826" y="8338818"/>
            <a:ext cx="6971697" cy="1923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  <a:buNone/>
            </a:pPr>
            <a:r>
              <a:rPr lang="en-GB" sz="100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1. Arie Kim, 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PhD, Assistant Research Scientist at Columbia University Irving Medical </a:t>
            </a:r>
            <a:r>
              <a:rPr lang="en-GB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Center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– a </a:t>
            </a:r>
            <a:r>
              <a:rPr lang="en-GB" sz="100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supervisor of the first master's internship at Donders Institute, </a:t>
            </a:r>
            <a:r>
              <a:rPr lang="en-GB" sz="1000" dirty="0">
                <a:effectLst/>
                <a:latin typeface="Verdana" panose="020B0604030504040204" pitchFamily="34" charset="0"/>
                <a:ea typeface="Verdana" panose="020B0604030504040204" pitchFamily="34" charset="0"/>
                <a:hlinkClick r:id="rId4"/>
              </a:rPr>
              <a:t>arie.kim@nyspi.columbia.edu</a:t>
            </a:r>
            <a:r>
              <a:rPr lang="en-GB" sz="100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 </a:t>
            </a:r>
          </a:p>
          <a:p>
            <a:pPr algn="just">
              <a:lnSpc>
                <a:spcPct val="130000"/>
              </a:lnSpc>
              <a:spcAft>
                <a:spcPts val="600"/>
              </a:spcAft>
              <a:buNone/>
            </a:pPr>
            <a:r>
              <a:rPr lang="en-GB" sz="100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2. A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nastasia Shvetsova, PhD, Leading Research Scientist</a:t>
            </a:r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 at the Department of Human and Animal Physiology at Lomonosov Moscow State University, - a supervisor of the bachelor’s internship and the bachelor’s thesis, 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  <a:hlinkClick r:id="rId5"/>
              </a:rPr>
              <a:t>anastasiashvetsova92</a:t>
            </a:r>
            <a:r>
              <a:rPr lang="en-GB" sz="1000" dirty="0">
                <a:effectLst/>
                <a:latin typeface="Verdana" panose="020B0604030504040204" pitchFamily="34" charset="0"/>
                <a:ea typeface="Verdana" panose="020B0604030504040204" pitchFamily="34" charset="0"/>
                <a:hlinkClick r:id="rId5"/>
              </a:rPr>
              <a:t>@gmail.com</a:t>
            </a:r>
            <a:endParaRPr lang="en-GB" sz="10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  <a:buNone/>
            </a:pPr>
            <a:r>
              <a:rPr lang="en-GB" sz="1000" b="1" dirty="0">
                <a:latin typeface="Verdana" panose="020B0604030504040204" pitchFamily="34" charset="0"/>
                <a:ea typeface="Verdana" panose="020B0604030504040204" pitchFamily="34" charset="0"/>
              </a:rPr>
              <a:t>Extra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: 3. Geert Frederix, PhD, Associate professor Health Technology Assessment at UMC Utrecht and Applied Professor Digital Transformation in healthcare at HAN University of Applied Sciences – a supervisor of the master's thesis, 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  <a:hlinkClick r:id="rId6"/>
              </a:rPr>
              <a:t>geert.frederix@han.nl</a:t>
            </a:r>
            <a:r>
              <a:rPr lang="en-GB" sz="10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lang="en-GB" sz="10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3" name="Google Shape;105;p1">
            <a:extLst>
              <a:ext uri="{FF2B5EF4-FFF2-40B4-BE49-F238E27FC236}">
                <a16:creationId xmlns:a16="http://schemas.microsoft.com/office/drawing/2014/main" id="{071F7C99-831E-D852-F2F3-6C52422FA54D}"/>
              </a:ext>
            </a:extLst>
          </p:cNvPr>
          <p:cNvSpPr txBox="1"/>
          <p:nvPr/>
        </p:nvSpPr>
        <p:spPr>
          <a:xfrm flipH="1">
            <a:off x="7175658" y="10448783"/>
            <a:ext cx="452963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chemeClr val="tx1"/>
                </a:solidFill>
                <a:latin typeface="Verdana"/>
                <a:ea typeface="Verdana"/>
                <a:cs typeface="Verdana"/>
                <a:sym typeface="Verdana"/>
              </a:rPr>
              <a:t>3/3</a:t>
            </a:r>
            <a:endParaRPr lang="en-GB" sz="9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1772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8063C98-7442-2808-4477-92A95152F0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24"/>
          <a:stretch>
            <a:fillRect/>
          </a:stretch>
        </p:blipFill>
        <p:spPr>
          <a:xfrm>
            <a:off x="77080" y="885825"/>
            <a:ext cx="7405511" cy="9677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D150BC-7AF7-7A64-A982-9777FCFDC4A3}"/>
              </a:ext>
            </a:extLst>
          </p:cNvPr>
          <p:cNvSpPr txBox="1"/>
          <p:nvPr/>
        </p:nvSpPr>
        <p:spPr>
          <a:xfrm>
            <a:off x="2121369" y="128588"/>
            <a:ext cx="3316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MASTER’S DIPLOMA TRANSCRIPTS</a:t>
            </a:r>
            <a:endParaRPr lang="en-NL" b="1" dirty="0"/>
          </a:p>
        </p:txBody>
      </p:sp>
    </p:spTree>
    <p:extLst>
      <p:ext uri="{BB962C8B-B14F-4D97-AF65-F5344CB8AC3E}">
        <p14:creationId xmlns:p14="http://schemas.microsoft.com/office/powerpoint/2010/main" val="1757222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5E6C1151-0A71-2DFC-C346-515901255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DEF625-B6C5-37B5-1DAA-AB93D4BCC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45" y="508000"/>
            <a:ext cx="7147783" cy="1018381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611FD1-57DC-284C-4F8F-89FB8C32DC90}"/>
              </a:ext>
            </a:extLst>
          </p:cNvPr>
          <p:cNvSpPr txBox="1"/>
          <p:nvPr/>
        </p:nvSpPr>
        <p:spPr>
          <a:xfrm>
            <a:off x="2121369" y="128588"/>
            <a:ext cx="35766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BACHELOR’S DIPLOMA TRANSCRIPTS</a:t>
            </a:r>
            <a:endParaRPr lang="en-NL" b="1" dirty="0"/>
          </a:p>
        </p:txBody>
      </p:sp>
    </p:spTree>
    <p:extLst>
      <p:ext uri="{BB962C8B-B14F-4D97-AF65-F5344CB8AC3E}">
        <p14:creationId xmlns:p14="http://schemas.microsoft.com/office/powerpoint/2010/main" val="3377160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0159405B-0FA3-6018-6707-AB091D545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F9E020-7FF9-839C-750B-BC1ADCACA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205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24C071FB-279A-7109-5AAE-1882C60C7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019A7A-3A4D-60DA-FA0F-781524A4A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07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F49F21E0-3909-749D-5C79-B3A78309E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28BE86-AD39-5D0E-F035-E58896C2E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9" y="0"/>
            <a:ext cx="7504337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23732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7130</TotalTime>
  <Words>1697</Words>
  <Application>Microsoft Office PowerPoint</Application>
  <PresentationFormat>Custom</PresentationFormat>
  <Paragraphs>119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29</cp:revision>
  <dcterms:created xsi:type="dcterms:W3CDTF">2020-08-14T18:05:47Z</dcterms:created>
  <dcterms:modified xsi:type="dcterms:W3CDTF">2025-09-25T12:52:10Z</dcterms:modified>
</cp:coreProperties>
</file>